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62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12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79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9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48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16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20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16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525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54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155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6C8E-65DE-48A1-A38F-1E58B5A176B4}" type="datetimeFigureOut">
              <a:rPr lang="hu-HU" smtClean="0"/>
              <a:t>2019. 03. 25.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CE7C-36E0-4AF7-A650-A5C5A071C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541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hyperlink" Target="https://szinhaz.hu/2014/09/09/megkezdodott_az_uj_tanev_a_szinmuveszeti_egyetem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k.oszk.hu/02100/02139/html/sz16/143.html" TargetMode="External"/><Relationship Id="rId5" Type="http://schemas.openxmlformats.org/officeDocument/2006/relationships/hyperlink" Target="https://pixabay.com/hu/vectors/d%C3%ADszes-keret-r%C3%A9gi-retro-147322/" TargetMode="External"/><Relationship Id="rId4" Type="http://schemas.openxmlformats.org/officeDocument/2006/relationships/hyperlink" Target="https://hu.wikipedia.org/wiki/N%C3%A9meth_Antal_(rendez%C5%91)#M%C5%B1ve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95600" y="2121407"/>
            <a:ext cx="6400800" cy="1108139"/>
          </a:xfrm>
          <a:noFill/>
        </p:spPr>
        <p:txBody>
          <a:bodyPr>
            <a:normAutofit fontScale="90000"/>
          </a:bodyPr>
          <a:lstStyle/>
          <a:p>
            <a:r>
              <a:rPr lang="hu-HU" sz="80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Színházi Credo</a:t>
            </a:r>
            <a:endParaRPr lang="hu-HU" sz="80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321622"/>
            <a:ext cx="9144000" cy="1655762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Bahnschrift SemiBold Condensed" panose="020B0502040204020203" pitchFamily="34" charset="0"/>
              </a:rPr>
              <a:t>Készítette: </a:t>
            </a:r>
            <a:r>
              <a:rPr lang="hu-HU" sz="2800" b="1" dirty="0" err="1" smtClean="0">
                <a:latin typeface="Bahnschrift SemiBold Condensed" panose="020B0502040204020203" pitchFamily="34" charset="0"/>
              </a:rPr>
              <a:t>SZIGnifikálók</a:t>
            </a:r>
            <a:endParaRPr lang="hu-HU" sz="28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i="1" dirty="0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„Hiszek a magyar színházi kultúra egységében”</a:t>
            </a:r>
            <a:endParaRPr lang="hu-HU" sz="3600" b="1" i="1" dirty="0">
              <a:ln>
                <a:solidFill>
                  <a:schemeClr val="tx1"/>
                </a:solidFill>
              </a:ln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64609" y="803186"/>
            <a:ext cx="7217664" cy="5248622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Nem csak stílusproblémák – mai színházban: </a:t>
            </a:r>
            <a:r>
              <a:rPr lang="hu-HU" sz="2800" b="1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szlengesedés</a:t>
            </a:r>
            <a:r>
              <a:rPr lang="hu-HU" sz="28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, túlzott modern felfogás</a:t>
            </a:r>
          </a:p>
          <a:p>
            <a:r>
              <a:rPr lang="hu-HU" sz="28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Az egységnek egyaránt horizontális és vertikális irányban is kell érvényesülnie – még ma is élő hiba ennek hiánya </a:t>
            </a:r>
          </a:p>
          <a:p>
            <a:r>
              <a:rPr lang="hu-HU" sz="28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Művészeti, irodalmi és színházi síkon csak egy szelekciós elv érvényesülése = tehetség önszelekciója</a:t>
            </a:r>
          </a:p>
          <a:p>
            <a:r>
              <a:rPr lang="hu-HU" sz="28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Fontos a színház egységes hozzáállása, színészi együttműködése, színdarab letisztultsága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508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8631" y="2362117"/>
            <a:ext cx="3498979" cy="2456442"/>
          </a:xfrm>
        </p:spPr>
        <p:txBody>
          <a:bodyPr>
            <a:normAutofit/>
          </a:bodyPr>
          <a:lstStyle/>
          <a:p>
            <a:r>
              <a:rPr lang="hu-HU" sz="3600" b="1" i="1" dirty="0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„Hiszek a magyar színházi </a:t>
            </a:r>
            <a:r>
              <a:rPr lang="hu-HU" sz="3600" b="1" i="1" dirty="0" err="1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kutúra</a:t>
            </a:r>
            <a:r>
              <a:rPr lang="hu-HU" sz="3600" b="1" i="1" dirty="0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 belső nagy küldetésében.”</a:t>
            </a:r>
            <a:endParaRPr lang="hu-HU" sz="3600" b="1" i="1" dirty="0">
              <a:ln>
                <a:solidFill>
                  <a:schemeClr val="tx1"/>
                </a:solidFill>
              </a:ln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30497" y="2362117"/>
            <a:ext cx="7290816" cy="5248622"/>
          </a:xfrm>
        </p:spPr>
        <p:txBody>
          <a:bodyPr>
            <a:normAutofit/>
          </a:bodyPr>
          <a:lstStyle/>
          <a:p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Küldetés célja: a magyar nyelv terjesztése és a magyar nemzeti gondolatok megerősítése</a:t>
            </a:r>
          </a:p>
          <a:p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Tehetségek felkutatása és </a:t>
            </a:r>
            <a:r>
              <a:rPr lang="hu-HU" sz="3600" b="1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formmálása</a:t>
            </a:r>
            <a:endParaRPr lang="hu-HU" sz="36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ahnschrift SemiBold Condensed" panose="020B0502040204020203" pitchFamily="34" charset="0"/>
            </a:endParaRPr>
          </a:p>
          <a:p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Képzések élesítése</a:t>
            </a:r>
          </a:p>
          <a:p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Országunkban a színészi oktatás nagy számban és magas fokon működik</a:t>
            </a:r>
          </a:p>
          <a:p>
            <a:endParaRPr lang="hu-HU" sz="2400" b="1" u="sng" dirty="0" smtClean="0">
              <a:solidFill>
                <a:schemeClr val="accent1"/>
              </a:solidFill>
              <a:effectLst>
                <a:outerShdw blurRad="60007" dist="200025" dir="15000000" sx="195000" sy="195000" kx="-1800000" algn="bl" rotWithShape="0">
                  <a:schemeClr val="tx1">
                    <a:alpha val="0"/>
                  </a:schemeClr>
                </a:outerShdw>
              </a:effectLst>
            </a:endParaRPr>
          </a:p>
          <a:p>
            <a:endParaRPr lang="hu-HU" sz="2400" b="1" u="sng" dirty="0" smtClean="0">
              <a:solidFill>
                <a:schemeClr val="accent1"/>
              </a:solidFill>
              <a:effectLst>
                <a:outerShdw blurRad="60007" dist="200025" dir="15000000" sx="195000" sy="195000" kx="-1800000" algn="bl" rotWithShape="0">
                  <a:schemeClr val="tx1">
                    <a:alpha val="0"/>
                  </a:schemeClr>
                </a:outerShdw>
              </a:effectLst>
            </a:endParaRPr>
          </a:p>
          <a:p>
            <a:endParaRPr lang="hu-HU" sz="2400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9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8631" y="2386501"/>
            <a:ext cx="3498979" cy="2456442"/>
          </a:xfrm>
        </p:spPr>
        <p:txBody>
          <a:bodyPr>
            <a:noAutofit/>
          </a:bodyPr>
          <a:lstStyle/>
          <a:p>
            <a:r>
              <a:rPr lang="hu-HU" sz="3600" b="1" i="1" dirty="0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„Hiszek abban, hogy (…) magyar színjátszásnak világviszonylatban is elhivatottsága van.”</a:t>
            </a:r>
            <a:endParaRPr lang="hu-HU" sz="3600" b="1" i="1" dirty="0">
              <a:ln>
                <a:solidFill>
                  <a:schemeClr val="tx1"/>
                </a:solidFill>
              </a:ln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13377" y="803186"/>
            <a:ext cx="7071360" cy="5248622"/>
          </a:xfrm>
        </p:spPr>
        <p:txBody>
          <a:bodyPr>
            <a:noAutofit/>
          </a:bodyPr>
          <a:lstStyle/>
          <a:p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A magyar színházi kultúra egyéni hangjával és különleges erejével még egyszer sem kapcsolódott bele az európai színházi kultúrába – a magyar nem túl beszélt és érdekelt nyelv</a:t>
            </a:r>
          </a:p>
          <a:p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Még van lehetőségünk és képzettségünk bekerülni a színházi kultúra „polifóniájába”</a:t>
            </a:r>
          </a:p>
          <a:p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A magyar színházközösség összefogásával- és tartásával európai szinten is elismerté válhatunk</a:t>
            </a:r>
            <a:endParaRPr lang="hu-HU" sz="32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0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7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2055" y="2414016"/>
            <a:ext cx="3498979" cy="2477695"/>
          </a:xfrm>
        </p:spPr>
        <p:txBody>
          <a:bodyPr>
            <a:noAutofit/>
          </a:bodyPr>
          <a:lstStyle/>
          <a:p>
            <a:r>
              <a:rPr lang="hu-HU" sz="3600" b="1" i="1" dirty="0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„Hiszek a színházi életforma szüntelen megújulásának szükségességében.”</a:t>
            </a:r>
            <a:endParaRPr lang="hu-HU" sz="3600" b="1" i="1" dirty="0">
              <a:ln>
                <a:solidFill>
                  <a:schemeClr val="tx1"/>
                </a:solidFill>
              </a:ln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1871" y="1424978"/>
            <a:ext cx="6281873" cy="52486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hu-HU" sz="41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Míg az irodalom és a képzőművészet a jövőnek alkot, a színház a mindenkori jelennek – mindig új és új színházlátogatók</a:t>
            </a:r>
          </a:p>
          <a:p>
            <a:pPr>
              <a:lnSpc>
                <a:spcPct val="130000"/>
              </a:lnSpc>
            </a:pPr>
            <a:r>
              <a:rPr lang="hu-HU" sz="41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Nézők különböző lelki és értelmi kisugárzása – emberektől függő stílus, személyiség, meglátás és hozzáállás</a:t>
            </a:r>
          </a:p>
          <a:p>
            <a:pPr>
              <a:lnSpc>
                <a:spcPct val="130000"/>
              </a:lnSpc>
            </a:pPr>
            <a:r>
              <a:rPr lang="hu-HU" sz="41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A tradíció nem megállást jelent hanem a múlt szerves </a:t>
            </a:r>
            <a:r>
              <a:rPr lang="hu-HU" sz="4100" b="1" dirty="0" err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továbblépése</a:t>
            </a:r>
            <a:r>
              <a:rPr lang="hu-HU" sz="41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hu-HU" sz="41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Haladjunk a korral! – technikák és művek újítása</a:t>
            </a:r>
          </a:p>
          <a:p>
            <a:endParaRPr lang="hu-HU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890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 smtClean="0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„Hiszek a színházat teremtők, a színházat alkotók </a:t>
            </a:r>
            <a:r>
              <a:rPr lang="hu-HU" b="1" i="1" dirty="0" err="1" smtClean="0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étoszában</a:t>
            </a:r>
            <a:r>
              <a:rPr lang="hu-HU" b="1" i="1" dirty="0" smtClean="0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.”</a:t>
            </a:r>
            <a:endParaRPr lang="hu-HU" b="1" i="1" dirty="0">
              <a:ln>
                <a:solidFill>
                  <a:schemeClr val="tx1"/>
                </a:solidFill>
              </a:ln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18447" y="912914"/>
            <a:ext cx="2769777" cy="4719790"/>
          </a:xfrm>
        </p:spPr>
        <p:txBody>
          <a:bodyPr>
            <a:normAutofit/>
          </a:bodyPr>
          <a:lstStyle/>
          <a:p>
            <a:r>
              <a:rPr lang="hu-HU" sz="29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Méltatlannak ítélt színészi munka</a:t>
            </a:r>
          </a:p>
          <a:p>
            <a:r>
              <a:rPr lang="hu-HU" sz="29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Idegenkedés a színházzal szemben</a:t>
            </a:r>
          </a:p>
          <a:p>
            <a:r>
              <a:rPr lang="hu-HU" sz="29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A színész nem volt egyenlő egy tiszta emberrel</a:t>
            </a:r>
            <a:endParaRPr lang="hu-HU" sz="29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314688" y="1191897"/>
            <a:ext cx="2877312" cy="350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hu-HU" sz="29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Dicsőített színészi munka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hu-HU" sz="29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Színház megkedvelése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hu-HU" sz="29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Színészek rajongása</a:t>
            </a:r>
            <a:endParaRPr lang="hu-HU" sz="29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Balra-jobbra nyíl 6"/>
          <p:cNvSpPr/>
          <p:nvPr/>
        </p:nvSpPr>
        <p:spPr>
          <a:xfrm>
            <a:off x="7888224" y="1402080"/>
            <a:ext cx="1121664" cy="3779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-jobbra nyíl 7"/>
          <p:cNvSpPr/>
          <p:nvPr/>
        </p:nvSpPr>
        <p:spPr>
          <a:xfrm>
            <a:off x="7888224" y="2755292"/>
            <a:ext cx="1121664" cy="3779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alra-jobbra nyíl 8"/>
          <p:cNvSpPr/>
          <p:nvPr/>
        </p:nvSpPr>
        <p:spPr>
          <a:xfrm>
            <a:off x="7888224" y="4062984"/>
            <a:ext cx="1121664" cy="3779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053328" y="353015"/>
            <a:ext cx="1597152" cy="57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</a:pPr>
            <a:r>
              <a:rPr lang="hu-HU" sz="2900" b="1" i="1" u="sng" cap="small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Régen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9954768" y="353015"/>
            <a:ext cx="1597152" cy="57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</a:pPr>
            <a:r>
              <a:rPr lang="hu-HU" sz="2900" b="1" i="1" u="sng" cap="small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Most</a:t>
            </a:r>
          </a:p>
        </p:txBody>
      </p:sp>
    </p:spTree>
    <p:extLst>
      <p:ext uri="{BB962C8B-B14F-4D97-AF65-F5344CB8AC3E}">
        <p14:creationId xmlns:p14="http://schemas.microsoft.com/office/powerpoint/2010/main" val="145520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 smtClean="0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„Vallomással kell kezdenem ezt a színházi évadot, őszinte és félreérthetetlen vallomással.”</a:t>
            </a:r>
            <a:endParaRPr lang="hu-HU" b="1" i="1" dirty="0">
              <a:ln>
                <a:solidFill>
                  <a:schemeClr val="tx1"/>
                </a:solidFill>
              </a:ln>
              <a:latin typeface="Bahnschrift SemiBold Condensed" panose="020B0502040204020203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86" y="1285142"/>
            <a:ext cx="3604500" cy="4586007"/>
          </a:xfrm>
          <a:ln w="225425" cap="rnd">
            <a:noFill/>
            <a:prstDash val="sysDot"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95"/>
                    </a14:imgEffect>
                    <a14:imgEffect>
                      <a14:saturation sat="1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48" y="922030"/>
            <a:ext cx="4448175" cy="531222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687952" y="1625600"/>
            <a:ext cx="258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Németh Antal</a:t>
            </a:r>
            <a:endParaRPr lang="hu-HU" sz="3200" b="1" i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7200" b="1" i="1" dirty="0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Művei</a:t>
            </a:r>
            <a:endParaRPr lang="hu-HU" sz="7200" b="1" i="1" dirty="0">
              <a:ln>
                <a:solidFill>
                  <a:schemeClr val="tx1"/>
                </a:solidFill>
              </a:ln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1990" y="1369243"/>
            <a:ext cx="6855839" cy="5248622"/>
          </a:xfrm>
        </p:spPr>
        <p:txBody>
          <a:bodyPr>
            <a:noAutofit/>
          </a:bodyPr>
          <a:lstStyle/>
          <a:p>
            <a:r>
              <a:rPr lang="hu-HU" sz="29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A színjáték esztétikájának vázlata (1929)</a:t>
            </a:r>
          </a:p>
          <a:p>
            <a:r>
              <a:rPr lang="hu-HU" sz="29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Színészeti Lexikon (szerkesztő, 1930)</a:t>
            </a:r>
          </a:p>
          <a:p>
            <a:r>
              <a:rPr lang="hu-HU" sz="29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Goethe Faustja a színpadon (1932)</a:t>
            </a:r>
          </a:p>
          <a:p>
            <a:r>
              <a:rPr lang="hu-HU" sz="29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Az ember tragédiája a színpadon (1933)</a:t>
            </a:r>
          </a:p>
          <a:p>
            <a:r>
              <a:rPr lang="hu-HU" sz="29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Tanulmányok a színház esztétikája köréből (tanulmányok, 1934)</a:t>
            </a:r>
          </a:p>
          <a:p>
            <a:r>
              <a:rPr lang="hu-HU" sz="29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Bánk bán száz éve a színpadon (1935)</a:t>
            </a:r>
          </a:p>
          <a:p>
            <a:r>
              <a:rPr lang="hu-HU" sz="29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Kelet bábjátékművészete (1955)</a:t>
            </a:r>
          </a:p>
          <a:p>
            <a:r>
              <a:rPr lang="hu-HU" sz="29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Új színházat! (válogatott írások, Koltai Tamás, 1988)</a:t>
            </a:r>
          </a:p>
          <a:p>
            <a:endParaRPr lang="hu-HU" sz="29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8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1" dirty="0">
                <a:ln>
                  <a:solidFill>
                    <a:schemeClr val="tx1"/>
                  </a:solidFill>
                </a:ln>
                <a:latin typeface="Bahnschrift SemiBold Condensed" panose="020B0502040204020203" pitchFamily="34" charset="0"/>
              </a:rPr>
              <a:t>Köszönjük a figyelmet!</a:t>
            </a:r>
            <a:endParaRPr lang="hu-HU" sz="3600" b="1" i="1" dirty="0">
              <a:ln>
                <a:solidFill>
                  <a:schemeClr val="tx1"/>
                </a:solidFill>
              </a:ln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44571" y="217714"/>
            <a:ext cx="7547429" cy="664028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FORRÁSOK:</a:t>
            </a:r>
          </a:p>
          <a:p>
            <a:pPr>
              <a:lnSpc>
                <a:spcPct val="140000"/>
              </a:lnSpc>
            </a:pP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  <a:hlinkClick r:id="rId4"/>
              </a:rPr>
              <a:t>https://hu.wikipedia.org/wiki/N%C3%A9meth_Antal_(rendez%C5%91)#</a:t>
            </a: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  <a:hlinkClick r:id="rId4"/>
              </a:rPr>
              <a:t>M%C5%B1vei</a:t>
            </a:r>
            <a:endParaRPr lang="hu-HU" sz="4500" b="1" dirty="0">
              <a:solidFill>
                <a:schemeClr val="accent1"/>
              </a:solidFill>
              <a:latin typeface="Bahnschrift SemiBold Condensed" panose="020B0502040204020203" pitchFamily="34" charset="0"/>
            </a:endParaRPr>
          </a:p>
          <a:p>
            <a:pPr>
              <a:lnSpc>
                <a:spcPct val="140000"/>
              </a:lnSpc>
            </a:pP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  <a:hlinkClick r:id="rId5"/>
              </a:rPr>
              <a:t>https://pixabay.com/hu/vectors/d%C3%ADszes-keret-r%C3%A9gi-retro-147322</a:t>
            </a: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  <a:hlinkClick r:id="rId5"/>
              </a:rPr>
              <a:t>/</a:t>
            </a:r>
            <a:endParaRPr lang="hu-HU" sz="4500" b="1" dirty="0">
              <a:solidFill>
                <a:schemeClr val="accent1"/>
              </a:solidFill>
              <a:latin typeface="Bahnschrift SemiBold Condensed" panose="020B0502040204020203" pitchFamily="34" charset="0"/>
            </a:endParaRPr>
          </a:p>
          <a:p>
            <a:pPr>
              <a:lnSpc>
                <a:spcPct val="140000"/>
              </a:lnSpc>
            </a:pP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  <a:hlinkClick r:id="rId6"/>
              </a:rPr>
              <a:t>http://</a:t>
            </a: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  <a:hlinkClick r:id="rId6"/>
              </a:rPr>
              <a:t>mek.oszk.hu/02100/02139/html/sz16/143.html</a:t>
            </a:r>
            <a:endParaRPr lang="hu-HU" sz="4500" b="1" dirty="0">
              <a:solidFill>
                <a:schemeClr val="accent1"/>
              </a:solidFill>
              <a:latin typeface="Bahnschrift SemiBold Condensed" panose="020B0502040204020203" pitchFamily="34" charset="0"/>
            </a:endParaRPr>
          </a:p>
          <a:p>
            <a:pPr>
              <a:lnSpc>
                <a:spcPct val="140000"/>
              </a:lnSpc>
            </a:pP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  <a:hlinkClick r:id="rId7"/>
              </a:rPr>
              <a:t>https://</a:t>
            </a: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  <a:hlinkClick r:id="rId7"/>
              </a:rPr>
              <a:t>szinhaz.hu/2014/09/09/megkezdodott_az_uj_tanev_a_szinmuveszeti_egyetemen</a:t>
            </a:r>
            <a:endParaRPr lang="hu-HU" sz="4500" b="1" dirty="0">
              <a:solidFill>
                <a:schemeClr val="accent1"/>
              </a:solidFill>
              <a:latin typeface="Bahnschrift SemiBold Condensed" panose="020B0502040204020203" pitchFamily="34" charset="0"/>
            </a:endParaRPr>
          </a:p>
          <a:p>
            <a:pPr>
              <a:lnSpc>
                <a:spcPct val="140000"/>
              </a:lnSpc>
            </a:pP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https://www.google.com/</a:t>
            </a:r>
            <a:r>
              <a:rPr lang="hu-HU" sz="4500" b="1" dirty="0" err="1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imgres?imgurl</a:t>
            </a: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=https%3A%2F%2Fnemzetiszinhaz.hu%2Ffrontend%2Fimg%2FNSZ_logo_HU_2018.svg&amp;imgrefurl=https%3A%2F%2Fnemzetiszinhaz.hu%2F&amp;docid=ZVOS1_UpJbgmFM&amp;tbnid=ud6Hjbq_cLT1WM%3A&amp;vet=10ahUKEwiwrb3gz53hAhVS-YUKHY9BDawQMwhwKCUwJQ..i&amp;w=800&amp;h=366&amp;bih=680&amp;biw=1350&amp;q=magyar%20nemzeti%20sz%C3%ADnh%C3%A1z&amp;ved=0ahUKEwiwrb3gz53hAhVS-YUKHY9BDawQMwhwKCUwJQ&amp;iact=</a:t>
            </a:r>
            <a:r>
              <a:rPr lang="hu-HU" sz="4500" b="1" dirty="0" err="1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mrc&amp;uact</a:t>
            </a: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=8#h=366&amp;imgdii=2u1zCA33Osif2M:&amp;vet=10ahUKEwiwrb3gz53hAhVS-YUKHY9BDawQMwhwKCUwJQ..</a:t>
            </a: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i&amp;w=800</a:t>
            </a:r>
          </a:p>
          <a:p>
            <a:pPr>
              <a:lnSpc>
                <a:spcPct val="140000"/>
              </a:lnSpc>
            </a:pPr>
            <a:r>
              <a:rPr lang="hu-HU" sz="4500" b="1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http://furdancs.reblog.hu/napi-tipp-regi-orak</a:t>
            </a:r>
            <a:endParaRPr lang="hu-HU" sz="4500" b="1" dirty="0">
              <a:solidFill>
                <a:schemeClr val="accent1"/>
              </a:solidFill>
              <a:latin typeface="Bahnschrift SemiBold Condensed" panose="020B0502040204020203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06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119</TotalTime>
  <Words>383</Words>
  <Application>Microsoft Office PowerPoint</Application>
  <PresentationFormat>Szélesvásznú</PresentationFormat>
  <Paragraphs>50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Bahnschrift SemiBold Condensed</vt:lpstr>
      <vt:lpstr>Calibri Light</vt:lpstr>
      <vt:lpstr>Rockwell</vt:lpstr>
      <vt:lpstr>Wingdings</vt:lpstr>
      <vt:lpstr>Atlas</vt:lpstr>
      <vt:lpstr>Színházi Credo</vt:lpstr>
      <vt:lpstr>„Hiszek a magyar színházi kultúra egységében”</vt:lpstr>
      <vt:lpstr>„Hiszek a magyar színházi kutúra belső nagy küldetésében.”</vt:lpstr>
      <vt:lpstr>„Hiszek abban, hogy (…) magyar színjátszásnak világviszonylatban is elhivatottsága van.”</vt:lpstr>
      <vt:lpstr>„Hiszek a színházi életforma szüntelen megújulásának szükségességében.”</vt:lpstr>
      <vt:lpstr>„Hiszek a színházat teremtők, a színházat alkotók étoszában.”</vt:lpstr>
      <vt:lpstr>„Vallomással kell kezdenem ezt a színházi évadot, őszinte és félreérthetetlen vallomással.”</vt:lpstr>
      <vt:lpstr>Művei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Színházi Credo</dc:title>
  <dc:creator>Windows-felhasználó</dc:creator>
  <cp:lastModifiedBy>Windows-felhasználó</cp:lastModifiedBy>
  <cp:revision>14</cp:revision>
  <dcterms:created xsi:type="dcterms:W3CDTF">2019-03-25T15:47:43Z</dcterms:created>
  <dcterms:modified xsi:type="dcterms:W3CDTF">2019-03-25T17:47:29Z</dcterms:modified>
</cp:coreProperties>
</file>